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sap" panose="020B0604020202020204" charset="0"/>
      <p:regular r:id="rId28"/>
    </p:embeddedFont>
    <p:embeddedFont>
      <p:font typeface="Asap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spreadsheets/d/1DUF2isFWsqVSYhbaACYtbgcLi_YjDqpE3GLQIVgkKQg/edit#gid=6985111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google.com/spreadsheets/d/1DUF2isFWsqVSYhbaACYtbgcLi_YjDqpE3GLQIVgkKQg/edit#gid=69851113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eform 2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67965" y="463956"/>
            <a:ext cx="3816425" cy="3816425"/>
          </a:xfrm>
          <a:custGeom>
            <a:avLst/>
            <a:gdLst/>
            <a:ahLst/>
            <a:cxnLst/>
            <a:rect l="l" t="t" r="r" b="b"/>
            <a:pathLst>
              <a:path w="3816425" h="3816425">
                <a:moveTo>
                  <a:pt x="0" y="0"/>
                </a:moveTo>
                <a:lnTo>
                  <a:pt x="3816425" y="0"/>
                </a:lnTo>
                <a:lnTo>
                  <a:pt x="3816425" y="3816425"/>
                </a:lnTo>
                <a:lnTo>
                  <a:pt x="0" y="3816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766660" y="5687448"/>
          <a:ext cx="13634595" cy="4257674"/>
        </p:xfrm>
        <a:graphic>
          <a:graphicData uri="http://schemas.openxmlformats.org/drawingml/2006/table">
            <a:tbl>
              <a:tblPr/>
              <a:tblGrid>
                <a:gridCol w="272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6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6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7254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Sinh viên 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Mã sinh viên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Lớp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Khoa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Giáo viên hướng dẫn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37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Phạm Mạnh Cương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20210893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DCCNTT12.10.3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Công nghệ thông tin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Lương Thị Hồng 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37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Nguyễn Huy Hoàng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20210763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DCCNTT12.10.3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Công nghệ thông tin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Lương Thị Hồng 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37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Nguyễn Văn Tuấn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20210909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DCCNTT12.10.3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Công nghệ thông tin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Lương Thị Hồng 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4321374" y="773519"/>
            <a:ext cx="12937926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Arial" panose="020B0604020202020204" pitchFamily="34" charset="0"/>
                <a:ea typeface="Noto Sans Bold"/>
                <a:cs typeface="Arial" panose="020B0604020202020204" pitchFamily="34" charset="0"/>
                <a:sym typeface="Noto Sans Bold"/>
              </a:rPr>
              <a:t>TRƯỜNG ĐẠI HỌC CÔNG NGHỆ ĐÔNG 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19781" y="2295968"/>
            <a:ext cx="774412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Arial" panose="020B0604020202020204" pitchFamily="34" charset="0"/>
                <a:ea typeface="Noto Sans Bold"/>
                <a:cs typeface="Arial" panose="020B0604020202020204" pitchFamily="34" charset="0"/>
                <a:sym typeface="Noto Sans Bold"/>
              </a:rPr>
              <a:t>KHOA CÔNG NGHỆ THÔNG TIN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19781" y="3575493"/>
            <a:ext cx="4812209" cy="114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00000"/>
                </a:solidFill>
                <a:latin typeface="Arial" panose="020B0604020202020204" pitchFamily="34" charset="0"/>
                <a:ea typeface="Noto Sans Bold"/>
                <a:cs typeface="Arial" panose="020B0604020202020204" pitchFamily="34" charset="0"/>
                <a:sym typeface="Noto Sans Bold"/>
              </a:rPr>
              <a:t>Bài tập lớn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602800" y="2552700"/>
            <a:ext cx="9113632" cy="5764372"/>
          </a:xfrm>
          <a:custGeom>
            <a:avLst/>
            <a:gdLst/>
            <a:ahLst/>
            <a:cxnLst/>
            <a:rect l="l" t="t" r="r" b="b"/>
            <a:pathLst>
              <a:path w="9113632" h="5764372">
                <a:moveTo>
                  <a:pt x="0" y="0"/>
                </a:moveTo>
                <a:lnTo>
                  <a:pt x="9113632" y="0"/>
                </a:lnTo>
                <a:lnTo>
                  <a:pt x="9113632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552700"/>
            <a:ext cx="5590555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Bài toán nói chung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6707" y="5503069"/>
            <a:ext cx="6140052" cy="1521485"/>
            <a:chOff x="0" y="-28575"/>
            <a:chExt cx="8186736" cy="2028646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8157412" cy="1019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r>
                <a:rPr lang="en-US" sz="2350" b="1">
                  <a:solidFill>
                    <a:srgbClr val="000000"/>
                  </a:solidFill>
                  <a:latin typeface="Arial" panose="020B0604020202020204" pitchFamily="34" charset="0"/>
                  <a:ea typeface="Muli Bold"/>
                  <a:cs typeface="Arial" panose="020B0604020202020204" pitchFamily="34" charset="0"/>
                  <a:sym typeface="Muli Bold"/>
                </a:rPr>
                <a:t>Giới thiệu về nhận diện đối tượng trong ảnh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9324" y="1506431"/>
              <a:ext cx="8157412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 u="sng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  <a:hlinkClick r:id="rId4" tooltip="https://docs.google.com/spreadsheets/d/1DUF2isFWsqVSYhbaACYtbgcLi_YjDqpE3GLQIVgkKQg/edit#gid=698511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34376" y="721177"/>
            <a:ext cx="5653236" cy="85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Arial" panose="020B0604020202020204" pitchFamily="34" charset="0"/>
                <a:ea typeface="DejaVu Serif Bold"/>
                <a:cs typeface="Arial" panose="020B0604020202020204" pitchFamily="34" charset="0"/>
                <a:sym typeface="DejaVu Serif Bold"/>
              </a:rPr>
              <a:t>Ví dụ minh họa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AE4BA0-9FBF-CD15-D24B-3068C3453458}"/>
              </a:ext>
            </a:extLst>
          </p:cNvPr>
          <p:cNvSpPr txBox="1"/>
          <p:nvPr/>
        </p:nvSpPr>
        <p:spPr>
          <a:xfrm>
            <a:off x="1006707" y="6654324"/>
            <a:ext cx="5698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Ý nghĩa: Lĩnh vực quan trọng trong Xử lý ảnh và Thị giác máy tính, ứng dụng đa dạng như: 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Nhận diện khuôn mặt, biển số xe, biển báo giao thông. 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Tự động hóa sản xuất và giám sát an ninh.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848100"/>
            <a:ext cx="5590555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Bài toán nói chung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458200" y="2020411"/>
            <a:ext cx="8801100" cy="1147988"/>
            <a:chOff x="-284376" y="-28575"/>
            <a:chExt cx="11734800" cy="1530650"/>
          </a:xfrm>
        </p:grpSpPr>
        <p:sp>
          <p:nvSpPr>
            <p:cNvPr id="6" name="TextBox 6"/>
            <p:cNvSpPr txBox="1"/>
            <p:nvPr/>
          </p:nvSpPr>
          <p:spPr>
            <a:xfrm>
              <a:off x="-284376" y="-28575"/>
              <a:ext cx="11409409" cy="496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r>
                <a:rPr lang="en-US" sz="2350" b="1">
                  <a:solidFill>
                    <a:srgbClr val="000000"/>
                  </a:solidFill>
                  <a:latin typeface="Arial" panose="020B0604020202020204" pitchFamily="34" charset="0"/>
                  <a:ea typeface="Muli Bold"/>
                  <a:cs typeface="Arial" panose="020B0604020202020204" pitchFamily="34" charset="0"/>
                  <a:sym typeface="Muli Bold"/>
                </a:rPr>
                <a:t>Các bước chính trong nhận diện đối tượng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015" y="998433"/>
              <a:ext cx="11409409" cy="50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  <a:hlinkClick r:id="rId3" tooltip="https://docs.google.com/spreadsheets/d/1DUF2isFWsqVSYhbaACYtbgcLi_YjDqpE3GLQIVgkKQg/edit#gid=698511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93AEE-3EEB-80BE-B276-BB9252DF7961}"/>
              </a:ext>
            </a:extLst>
          </p:cNvPr>
          <p:cNvSpPr txBox="1"/>
          <p:nvPr/>
        </p:nvSpPr>
        <p:spPr>
          <a:xfrm>
            <a:off x="8305799" y="2705100"/>
            <a:ext cx="975360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Thu thập dữ liệu: Đảm bảo đa dạng về ánh sáng, góc độ.</a:t>
            </a:r>
          </a:p>
          <a:p>
            <a:pPr algn="just">
              <a:lnSpc>
                <a:spcPct val="150000"/>
              </a:lnSpc>
            </a:pP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Tiền xử lý ảnh: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Chuyển ảnh về dạng xám.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Làm mịn và giảm nhiễu (Gaussian Blur).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Phát hiện biên bằng thuật toán Canny.</a:t>
            </a:r>
          </a:p>
          <a:p>
            <a:pPr algn="just">
              <a:lnSpc>
                <a:spcPct val="150000"/>
              </a:lnSpc>
            </a:pP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Phát hiện đối tượng: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Dựa trên đường biên hoặc mô hình học sâu (YOLO, Faster R-CNN).</a:t>
            </a:r>
          </a:p>
          <a:p>
            <a:pPr algn="just">
              <a:lnSpc>
                <a:spcPct val="150000"/>
              </a:lnSpc>
            </a:pP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Trích xuất đặc trưng: Lấy đặc điểm như hình dạng, văn bản.</a:t>
            </a:r>
          </a:p>
          <a:p>
            <a:pPr algn="just">
              <a:lnSpc>
                <a:spcPct val="150000"/>
              </a:lnSpc>
            </a:pP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Nhận dạng: Sử dụng OCR để phân loại.</a:t>
            </a:r>
          </a:p>
          <a:p>
            <a:pPr algn="just">
              <a:lnSpc>
                <a:spcPct val="150000"/>
              </a:lnSpc>
            </a:pP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Hậu xử lý: Hiển thị và lưu kết quả.</a:t>
            </a:r>
          </a:p>
          <a:p>
            <a:pPr algn="just"/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848100"/>
            <a:ext cx="5590555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Bài toán nói chung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671482" y="2020411"/>
            <a:ext cx="8587818" cy="1140485"/>
            <a:chOff x="0" y="-28575"/>
            <a:chExt cx="11450424" cy="1520647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1409409" cy="496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r>
                <a:rPr lang="en-US" sz="2350" b="1">
                  <a:solidFill>
                    <a:srgbClr val="000000"/>
                  </a:solidFill>
                  <a:latin typeface="Arial" panose="020B0604020202020204" pitchFamily="34" charset="0"/>
                  <a:ea typeface="Muli Bold"/>
                  <a:cs typeface="Arial" panose="020B0604020202020204" pitchFamily="34" charset="0"/>
                  <a:sym typeface="Muli Bold"/>
                </a:rPr>
                <a:t>Các kỹ thuật sử dụng trong nhận diện biển số xe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015" y="998432"/>
              <a:ext cx="11409409" cy="49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FF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  <a:hlinkClick r:id="rId3" tooltip="https://docs.google.com/spreadsheets/d/1DUF2isFWsqVSYhbaACYtbgcLi_YjDqpE3GLQIVgkKQg/edit#gid=698511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66C9D-A399-7FE7-9B5D-8F8A0C712FAA}"/>
              </a:ext>
            </a:extLst>
          </p:cNvPr>
          <p:cNvSpPr txBox="1"/>
          <p:nvPr/>
        </p:nvSpPr>
        <p:spPr>
          <a:xfrm>
            <a:off x="8702243" y="2975212"/>
            <a:ext cx="9204757" cy="5563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Xử lý ảnh: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Làm mịn và phát hiện biên để xác định vùng biển số.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Ưu điểm: Giảm nhiễu, làm nổi bật đặc điểm quan trọng.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Phát hiện vùng biển số: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Sử dụng đường viền (Contours) để xác định vùng chữ nhật.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Ưu điểm: Chính xác khi ảnh đầu vào rõ.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Nhận dạng ký tự (OCR):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Dùng EasyOCR để nhận diện văn bản từ biển số.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Hỗ trợ đa ngôn ngữ, chính xác cao.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Tra cứu mã tỉnh/thành: Xác định địa phương từ mã biển số.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886279" y="1028700"/>
            <a:ext cx="5373021" cy="3582014"/>
          </a:xfrm>
          <a:custGeom>
            <a:avLst/>
            <a:gdLst/>
            <a:ahLst/>
            <a:cxnLst/>
            <a:rect l="l" t="t" r="r" b="b"/>
            <a:pathLst>
              <a:path w="5373021" h="3582014">
                <a:moveTo>
                  <a:pt x="0" y="0"/>
                </a:moveTo>
                <a:lnTo>
                  <a:pt x="5373021" y="0"/>
                </a:lnTo>
                <a:lnTo>
                  <a:pt x="5373021" y="3582014"/>
                </a:lnTo>
                <a:lnTo>
                  <a:pt x="0" y="3582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648047" y="5644771"/>
            <a:ext cx="6424052" cy="3613529"/>
          </a:xfrm>
          <a:custGeom>
            <a:avLst/>
            <a:gdLst/>
            <a:ahLst/>
            <a:cxnLst/>
            <a:rect l="l" t="t" r="r" b="b"/>
            <a:pathLst>
              <a:path w="6424052" h="3613529">
                <a:moveTo>
                  <a:pt x="0" y="0"/>
                </a:moveTo>
                <a:lnTo>
                  <a:pt x="6424053" y="0"/>
                </a:lnTo>
                <a:lnTo>
                  <a:pt x="6424053" y="3613529"/>
                </a:lnTo>
                <a:lnTo>
                  <a:pt x="0" y="3613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552700"/>
            <a:ext cx="5590555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Bài toán nói chung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06707" y="5503069"/>
            <a:ext cx="6140052" cy="4320842"/>
            <a:chOff x="0" y="-28575"/>
            <a:chExt cx="8186736" cy="5761123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8157412" cy="496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r>
                <a:rPr lang="en-US" sz="2350" b="1">
                  <a:solidFill>
                    <a:srgbClr val="000000"/>
                  </a:solidFill>
                  <a:latin typeface="Arial" panose="020B0604020202020204" pitchFamily="34" charset="0"/>
                  <a:ea typeface="Muli Bold"/>
                  <a:cs typeface="Arial" panose="020B0604020202020204" pitchFamily="34" charset="0"/>
                  <a:sym typeface="Muli Bold"/>
                </a:rPr>
                <a:t>Công nghệ sử dụng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9324" y="998432"/>
              <a:ext cx="8157412" cy="4734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7364" lvl="1" indent="-253682" algn="l">
                <a:lnSpc>
                  <a:spcPts val="3054"/>
                </a:lnSpc>
                <a:buFont typeface="Arial"/>
                <a:buChar char="•"/>
              </a:pPr>
              <a:r>
                <a:rPr lang="vi-VN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Ngôn ngữ lập trình:</a:t>
              </a:r>
            </a:p>
            <a:p>
              <a:pPr marL="964564" lvl="2" indent="-253682">
                <a:lnSpc>
                  <a:spcPts val="3054"/>
                </a:lnSpc>
                <a:buFont typeface="Arial"/>
                <a:buChar char="•"/>
              </a:pPr>
              <a:r>
                <a:rPr lang="vi-VN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Python: Dễ học, mạnh mẽ với nhiều thư viện hỗ trợ.</a:t>
              </a:r>
            </a:p>
            <a:p>
              <a:pPr marL="507364" lvl="1" indent="-253682" algn="l">
                <a:lnSpc>
                  <a:spcPts val="3054"/>
                </a:lnSpc>
                <a:buFont typeface="Arial"/>
                <a:buChar char="•"/>
              </a:pPr>
              <a:r>
                <a:rPr lang="vi-VN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Thư viện chính:</a:t>
              </a:r>
            </a:p>
            <a:p>
              <a:pPr marL="964564" lvl="2" indent="-253682">
                <a:lnSpc>
                  <a:spcPts val="3054"/>
                </a:lnSpc>
                <a:buFont typeface="Arial"/>
                <a:buChar char="•"/>
              </a:pPr>
              <a:r>
                <a:rPr lang="vi-VN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PyQt6: Tạo giao diện người dùng (GUI).</a:t>
              </a:r>
            </a:p>
            <a:p>
              <a:pPr marL="964564" lvl="2" indent="-253682">
                <a:lnSpc>
                  <a:spcPts val="3054"/>
                </a:lnSpc>
                <a:buFont typeface="Arial"/>
                <a:buChar char="•"/>
              </a:pPr>
              <a:r>
                <a:rPr lang="vi-VN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OpenCV: Xử lý ảnh, tìm vùng biển số.</a:t>
              </a:r>
            </a:p>
            <a:p>
              <a:pPr marL="964564" lvl="2" indent="-253682">
                <a:lnSpc>
                  <a:spcPts val="3054"/>
                </a:lnSpc>
                <a:buFont typeface="Arial"/>
                <a:buChar char="•"/>
              </a:pPr>
              <a:r>
                <a:rPr lang="vi-VN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EasyOCR: Nhận diện ký tự.</a:t>
              </a:r>
            </a:p>
            <a:p>
              <a:pPr algn="l">
                <a:lnSpc>
                  <a:spcPts val="3054"/>
                </a:lnSpc>
              </a:pPr>
              <a:endParaRPr lang="en-US" sz="2349">
                <a:solidFill>
                  <a:srgbClr val="0000FF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  <a:hlinkClick r:id="rId5" tooltip="https://docs.google.com/spreadsheets/d/1DUF2isFWsqVSYhbaACYtbgcLi_YjDqpE3GLQIVgkKQg/edit#gid=698511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095604" y="1028700"/>
            <a:ext cx="4163696" cy="1860477"/>
          </a:xfrm>
          <a:custGeom>
            <a:avLst/>
            <a:gdLst/>
            <a:ahLst/>
            <a:cxnLst/>
            <a:rect l="l" t="t" r="r" b="b"/>
            <a:pathLst>
              <a:path w="4163696" h="1860477">
                <a:moveTo>
                  <a:pt x="0" y="0"/>
                </a:moveTo>
                <a:lnTo>
                  <a:pt x="4163696" y="0"/>
                </a:lnTo>
                <a:lnTo>
                  <a:pt x="4163696" y="1860477"/>
                </a:lnTo>
                <a:lnTo>
                  <a:pt x="0" y="1860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08" b="-61845"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095604" y="3070152"/>
            <a:ext cx="4163696" cy="2310800"/>
          </a:xfrm>
          <a:custGeom>
            <a:avLst/>
            <a:gdLst/>
            <a:ahLst/>
            <a:cxnLst/>
            <a:rect l="l" t="t" r="r" b="b"/>
            <a:pathLst>
              <a:path w="4163696" h="2310800">
                <a:moveTo>
                  <a:pt x="0" y="0"/>
                </a:moveTo>
                <a:lnTo>
                  <a:pt x="4163696" y="0"/>
                </a:lnTo>
                <a:lnTo>
                  <a:pt x="4163696" y="2310800"/>
                </a:lnTo>
                <a:lnTo>
                  <a:pt x="0" y="231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395" b="-42329"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095604" y="5561927"/>
            <a:ext cx="4163696" cy="2073348"/>
          </a:xfrm>
          <a:custGeom>
            <a:avLst/>
            <a:gdLst/>
            <a:ahLst/>
            <a:cxnLst/>
            <a:rect l="l" t="t" r="r" b="b"/>
            <a:pathLst>
              <a:path w="4163696" h="2073348">
                <a:moveTo>
                  <a:pt x="0" y="0"/>
                </a:moveTo>
                <a:lnTo>
                  <a:pt x="4163696" y="0"/>
                </a:lnTo>
                <a:lnTo>
                  <a:pt x="4163696" y="2073348"/>
                </a:lnTo>
                <a:lnTo>
                  <a:pt x="0" y="2073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8104"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095604" y="7816250"/>
            <a:ext cx="4163696" cy="1347996"/>
          </a:xfrm>
          <a:custGeom>
            <a:avLst/>
            <a:gdLst/>
            <a:ahLst/>
            <a:cxnLst/>
            <a:rect l="l" t="t" r="r" b="b"/>
            <a:pathLst>
              <a:path w="4163696" h="1347996">
                <a:moveTo>
                  <a:pt x="0" y="0"/>
                </a:moveTo>
                <a:lnTo>
                  <a:pt x="4163696" y="0"/>
                </a:lnTo>
                <a:lnTo>
                  <a:pt x="4163696" y="1347997"/>
                </a:lnTo>
                <a:lnTo>
                  <a:pt x="0" y="1347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" y="2552700"/>
            <a:ext cx="7391400" cy="983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51"/>
              </a:lnSpc>
              <a:spcBef>
                <a:spcPct val="0"/>
              </a:spcBef>
            </a:pPr>
            <a:r>
              <a:rPr lang="en-US" sz="6000" b="1" err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Bài</a:t>
            </a:r>
            <a:r>
              <a:rPr lang="en-US" sz="60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 </a:t>
            </a:r>
            <a:r>
              <a:rPr lang="en-US" sz="6000" b="1" err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toán</a:t>
            </a:r>
            <a:r>
              <a:rPr lang="en-US" sz="60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 </a:t>
            </a:r>
            <a:r>
              <a:rPr lang="en-US" sz="6000" b="1" err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nói</a:t>
            </a:r>
            <a:r>
              <a:rPr lang="en-US" sz="60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 </a:t>
            </a:r>
            <a:r>
              <a:rPr lang="en-US" sz="6000" b="1" err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chung</a:t>
            </a:r>
            <a:endParaRPr lang="en-US" sz="6000" b="1">
              <a:solidFill>
                <a:srgbClr val="000000"/>
              </a:solidFill>
              <a:latin typeface="Arial" panose="020B0604020202020204" pitchFamily="34" charset="0"/>
              <a:ea typeface="Muli Bold"/>
              <a:cs typeface="Arial" panose="020B0604020202020204" pitchFamily="34" charset="0"/>
              <a:sym typeface="Muli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60773" y="4237514"/>
            <a:ext cx="6907980" cy="5706586"/>
            <a:chOff x="0" y="-734741"/>
            <a:chExt cx="9210639" cy="760877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34741"/>
              <a:ext cx="9177647" cy="496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5"/>
                </a:lnSpc>
              </a:pPr>
              <a:r>
                <a:rPr lang="en-US" sz="2350" b="1">
                  <a:solidFill>
                    <a:srgbClr val="000000"/>
                  </a:solidFill>
                  <a:latin typeface="Arial" panose="020B0604020202020204" pitchFamily="34" charset="0"/>
                  <a:ea typeface="Muli Bold"/>
                  <a:cs typeface="Arial" panose="020B0604020202020204" pitchFamily="34" charset="0"/>
                  <a:sym typeface="Muli Bold"/>
                </a:rPr>
                <a:t>Quy trình xây dựng hệ thống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2992" y="19684"/>
              <a:ext cx="9177647" cy="685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7364" lvl="1" indent="-253682" algn="just">
                <a:lnSpc>
                  <a:spcPts val="3054"/>
                </a:lnSpc>
                <a:buFont typeface="Arial"/>
                <a:buChar char="•"/>
              </a:pP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Tiền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xử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lý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ảnh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:</a:t>
              </a:r>
            </a:p>
            <a:p>
              <a:pPr marL="1014729" lvl="2" indent="-338243" algn="just">
                <a:lnSpc>
                  <a:spcPts val="3054"/>
                </a:lnSpc>
                <a:buFont typeface="Arial"/>
                <a:buChar char="⚬"/>
              </a:pP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Chuyển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ảnh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sang thang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xám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.</a:t>
              </a:r>
            </a:p>
            <a:p>
              <a:pPr marL="1014729" lvl="2" indent="-338243" algn="just">
                <a:lnSpc>
                  <a:spcPts val="3054"/>
                </a:lnSpc>
                <a:buFont typeface="Arial"/>
                <a:buChar char="⚬"/>
              </a:pP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Làm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mờ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để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giảm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nhiễu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.</a:t>
              </a:r>
            </a:p>
            <a:p>
              <a:pPr marL="1014729" lvl="2" indent="-338243" algn="just">
                <a:lnSpc>
                  <a:spcPts val="3054"/>
                </a:lnSpc>
                <a:buFont typeface="Arial"/>
                <a:buChar char="⚬"/>
              </a:pP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Phát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hiện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biên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để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tìm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đường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viền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.</a:t>
              </a:r>
            </a:p>
            <a:p>
              <a:pPr marL="507364" lvl="1" indent="-253682" algn="just">
                <a:lnSpc>
                  <a:spcPts val="3054"/>
                </a:lnSpc>
                <a:buFont typeface="Arial"/>
                <a:buChar char="•"/>
              </a:pP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Phát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hiện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vùng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biển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số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:</a:t>
              </a:r>
            </a:p>
            <a:p>
              <a:pPr marL="1014729" lvl="2" indent="-338243" algn="just">
                <a:lnSpc>
                  <a:spcPts val="3054"/>
                </a:lnSpc>
                <a:buFont typeface="Arial"/>
                <a:buChar char="⚬"/>
              </a:pP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Tìm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và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khoanh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vùng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hình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chữ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nhật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chứa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biển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số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.</a:t>
              </a:r>
            </a:p>
            <a:p>
              <a:pPr marL="1014729" lvl="2" indent="-338243" algn="just">
                <a:lnSpc>
                  <a:spcPts val="3054"/>
                </a:lnSpc>
                <a:buFont typeface="Arial"/>
                <a:buChar char="⚬"/>
              </a:pP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Cắt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và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trích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xuất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vùng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biển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số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.</a:t>
              </a:r>
            </a:p>
            <a:p>
              <a:pPr marL="507364" lvl="1" indent="-253682" algn="just">
                <a:lnSpc>
                  <a:spcPts val="3054"/>
                </a:lnSpc>
                <a:buFont typeface="Arial"/>
                <a:buChar char="•"/>
              </a:pP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Nhận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dạng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ký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tự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:</a:t>
              </a:r>
            </a:p>
            <a:p>
              <a:pPr marL="1014729" lvl="2" indent="-338243" algn="just">
                <a:lnSpc>
                  <a:spcPts val="3054"/>
                </a:lnSpc>
                <a:buFont typeface="Arial"/>
                <a:buChar char="⚬"/>
              </a:pP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Sử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dụng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EasyOCR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để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nhận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diện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văn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bản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.</a:t>
              </a:r>
            </a:p>
            <a:p>
              <a:pPr marL="507364" lvl="1" indent="-253682" algn="just">
                <a:lnSpc>
                  <a:spcPts val="3054"/>
                </a:lnSpc>
                <a:buFont typeface="Arial"/>
                <a:buChar char="•"/>
              </a:pP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Hiển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thị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kết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quả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: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Xuất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kết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quả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biển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số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và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lưu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vào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cơ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sở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dữ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 </a:t>
              </a:r>
              <a:r>
                <a:rPr lang="en-US" sz="2349" err="1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liệu</a:t>
              </a:r>
              <a:r>
                <a:rPr lang="en-US" sz="2349"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.</a:t>
              </a:r>
            </a:p>
            <a:p>
              <a:pPr algn="just">
                <a:lnSpc>
                  <a:spcPts val="3054"/>
                </a:lnSpc>
              </a:pPr>
              <a:endParaRPr lang="en-US" sz="2349">
                <a:solidFill>
                  <a:srgbClr val="80008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  <a:hlinkClick r:id="rId7" tooltip="https://docs.google.com/spreadsheets/d/1DUF2isFWsqVSYhbaACYtbgcLi_YjDqpE3GLQIVgkKQg/edit#gid=698511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31909" y="1644931"/>
            <a:ext cx="4163696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Ảnh thang xám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31909" y="3902020"/>
            <a:ext cx="41636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Ảnh phát hiện biên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75645" y="6275069"/>
            <a:ext cx="43044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Khoanh vùng biển số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2401" y="8166716"/>
            <a:ext cx="46276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Nhận diện thành công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9680" y="-1470403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447608" y="4495800"/>
            <a:ext cx="1139278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Thực nghiệm</a:t>
            </a:r>
          </a:p>
        </p:txBody>
      </p:sp>
      <p:sp>
        <p:nvSpPr>
          <p:cNvPr id="4" name="Freeform 4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132072" y="5954663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513059" y="1028700"/>
            <a:ext cx="4746241" cy="689105"/>
            <a:chOff x="0" y="0"/>
            <a:chExt cx="6328321" cy="9188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28321" cy="918807"/>
            </a:xfrm>
            <a:prstGeom prst="rect">
              <a:avLst/>
            </a:prstGeom>
            <a:solidFill>
              <a:srgbClr val="F24300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41714" y="145079"/>
              <a:ext cx="5627521" cy="581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5"/>
                </a:lnSpc>
                <a:spcBef>
                  <a:spcPct val="0"/>
                </a:spcBef>
              </a:pPr>
              <a:r>
                <a:rPr lang="en-US" sz="2625">
                  <a:solidFill>
                    <a:srgbClr val="FFFFFF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THỰC NGHIỆM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6305" y="7394281"/>
            <a:ext cx="6652525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Dữ liệu sử dụng</a:t>
            </a:r>
          </a:p>
        </p:txBody>
      </p:sp>
      <p:sp>
        <p:nvSpPr>
          <p:cNvPr id="7" name="Freeform 7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9" name="AutoShape 9"/>
          <p:cNvSpPr/>
          <p:nvPr/>
        </p:nvSpPr>
        <p:spPr>
          <a:xfrm>
            <a:off x="7273324" y="2168977"/>
            <a:ext cx="10555419" cy="737974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30205" y="2307035"/>
            <a:ext cx="9927769" cy="771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Dữ liệu sử dụng trong bài toán nhận diện biển số xe bao gồm các hình ảnh thu thập từ nhiều nguồn, đảm bảo sự đa dạng về:</a:t>
            </a:r>
          </a:p>
          <a:p>
            <a:pPr marL="663416" lvl="1" indent="-331708" algn="just">
              <a:lnSpc>
                <a:spcPct val="150000"/>
              </a:lnSpc>
              <a:buAutoNum type="arabicPeriod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 Điều kiện ánh sáng: Hình ảnh chụp trong môi trường sáng rõ, ánh sáng yếu, hoặc điều kiện ánh sáng không đồng đều.</a:t>
            </a:r>
          </a:p>
          <a:p>
            <a:pPr marL="663416" lvl="1" indent="-331708" algn="just">
              <a:lnSpc>
                <a:spcPct val="150000"/>
              </a:lnSpc>
              <a:buAutoNum type="arabicPeriod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 Góc chụp: Hình ảnh có góc nhìn trực diện, góc xiên, hoặc các góc phức tạp hơn.</a:t>
            </a:r>
          </a:p>
          <a:p>
            <a:pPr marL="663416" lvl="1" indent="-331708" algn="just">
              <a:lnSpc>
                <a:spcPct val="150000"/>
              </a:lnSpc>
              <a:buAutoNum type="arabicPeriod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 Chất lượng hình ảnh: Từ hình ảnh rõ nét, có độ phân giải cao đến hình ảnh bị mờ hoặc nhiễu.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30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132072" y="5954663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513059" y="1028700"/>
            <a:ext cx="4746241" cy="689105"/>
            <a:chOff x="0" y="0"/>
            <a:chExt cx="6328321" cy="9188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28321" cy="918807"/>
            </a:xfrm>
            <a:prstGeom prst="rect">
              <a:avLst/>
            </a:prstGeom>
            <a:solidFill>
              <a:srgbClr val="F24300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41714" y="145079"/>
              <a:ext cx="5627521" cy="581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5"/>
                </a:lnSpc>
                <a:spcBef>
                  <a:spcPct val="0"/>
                </a:spcBef>
              </a:pPr>
              <a:r>
                <a:rPr lang="en-US" sz="2625">
                  <a:solidFill>
                    <a:srgbClr val="FFFFFF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THỰC NGHIỆM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6305" y="7394281"/>
            <a:ext cx="6652525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Dữ liệu sử dụng</a:t>
            </a:r>
          </a:p>
        </p:txBody>
      </p:sp>
      <p:sp>
        <p:nvSpPr>
          <p:cNvPr id="7" name="Freeform 7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9" name="AutoShape 9"/>
          <p:cNvSpPr/>
          <p:nvPr/>
        </p:nvSpPr>
        <p:spPr>
          <a:xfrm>
            <a:off x="7273324" y="2168977"/>
            <a:ext cx="10555419" cy="6292103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49175" y="2353772"/>
            <a:ext cx="9927769" cy="629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Các dạng biển số bao gồm:</a:t>
            </a:r>
          </a:p>
          <a:p>
            <a:pPr marL="663416" lvl="1" indent="-331708" algn="just">
              <a:lnSpc>
                <a:spcPct val="150000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Biển số rõ nét: Hình ảnh biển số không bị che khuất, ký tự hiển thị rõ ràng.</a:t>
            </a:r>
          </a:p>
          <a:p>
            <a:pPr marL="663416" lvl="1" indent="-331708" algn="just">
              <a:lnSpc>
                <a:spcPct val="150000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Biển số bị mờ/nhiễu: Hình ảnh chụp trong điều kiện không thuận lợi, như ánh sáng yếu, mưa hoặc bụi bẩn.</a:t>
            </a:r>
          </a:p>
          <a:p>
            <a:pPr marL="663416" lvl="1" indent="-331708" algn="just">
              <a:lnSpc>
                <a:spcPct val="150000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Biển số nhiều định dạng: Biển số 1 hàng và biển số 2 hàng.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30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132072" y="5954663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513059" y="1028700"/>
            <a:ext cx="4746241" cy="689105"/>
            <a:chOff x="0" y="0"/>
            <a:chExt cx="6328321" cy="9188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28321" cy="918807"/>
            </a:xfrm>
            <a:prstGeom prst="rect">
              <a:avLst/>
            </a:prstGeom>
            <a:solidFill>
              <a:srgbClr val="F24300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41714" y="145079"/>
              <a:ext cx="5627521" cy="581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5"/>
                </a:lnSpc>
                <a:spcBef>
                  <a:spcPct val="0"/>
                </a:spcBef>
              </a:pPr>
              <a:r>
                <a:rPr lang="en-US" sz="2625">
                  <a:solidFill>
                    <a:srgbClr val="FFFFFF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THỰC NGHIỆM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6305" y="7394281"/>
            <a:ext cx="6652525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Dữ liệu sử dụng</a:t>
            </a:r>
          </a:p>
        </p:txBody>
      </p:sp>
      <p:sp>
        <p:nvSpPr>
          <p:cNvPr id="7" name="Freeform 7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9" name="AutoShape 9"/>
          <p:cNvSpPr/>
          <p:nvPr/>
        </p:nvSpPr>
        <p:spPr>
          <a:xfrm>
            <a:off x="7273324" y="2168977"/>
            <a:ext cx="10555419" cy="6292103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87149" y="3914854"/>
            <a:ext cx="9927769" cy="416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Ngoài hình ảnh, bài toán sử dụng:</a:t>
            </a:r>
          </a:p>
          <a:p>
            <a:pPr marL="663416" lvl="1" indent="-331708" algn="just">
              <a:lnSpc>
                <a:spcPct val="150000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Thư viện EasyOCR: Để nhận diện ký tự trong ảnh.</a:t>
            </a:r>
          </a:p>
          <a:p>
            <a:pPr marL="663416" lvl="1" indent="-331708" algn="just">
              <a:lnSpc>
                <a:spcPct val="150000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Từ điển mã tỉnh/thành phố: Đối chiếu ký tự trên biển số với danh sách mã tỉnh/thành phố Việt Nam để xác định nguồn gốc.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30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810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12474" y="844868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805310" y="2662521"/>
            <a:ext cx="8453990" cy="7137625"/>
          </a:xfrm>
          <a:custGeom>
            <a:avLst/>
            <a:gdLst/>
            <a:ahLst/>
            <a:cxnLst/>
            <a:rect l="l" t="t" r="r" b="b"/>
            <a:pathLst>
              <a:path w="8453990" h="7137625">
                <a:moveTo>
                  <a:pt x="0" y="0"/>
                </a:moveTo>
                <a:lnTo>
                  <a:pt x="8453990" y="0"/>
                </a:lnTo>
                <a:lnTo>
                  <a:pt x="8453990" y="7137625"/>
                </a:lnTo>
                <a:lnTo>
                  <a:pt x="0" y="713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5357" y="2908936"/>
            <a:ext cx="7252186" cy="174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Kết quả thực nghiệm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30799" y="1138062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34376" y="1386171"/>
            <a:ext cx="8447218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Ảnh biển số rõ nét:</a:t>
            </a:r>
          </a:p>
          <a:p>
            <a:pPr marL="663416" lvl="1" indent="-331708" algn="l">
              <a:lnSpc>
                <a:spcPts val="3687"/>
              </a:lnSpc>
              <a:spcBef>
                <a:spcPct val="0"/>
              </a:spcBef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Độ chính xác đạt trên 90%.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endParaRPr lang="en-US" sz="30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34376" y="390525"/>
            <a:ext cx="6198717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Nhận diện biển số xe: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67965" y="463956"/>
            <a:ext cx="3816425" cy="3816425"/>
          </a:xfrm>
          <a:custGeom>
            <a:avLst/>
            <a:gdLst/>
            <a:ahLst/>
            <a:cxnLst/>
            <a:rect l="l" t="t" r="r" b="b"/>
            <a:pathLst>
              <a:path w="3816425" h="3816425">
                <a:moveTo>
                  <a:pt x="0" y="0"/>
                </a:moveTo>
                <a:lnTo>
                  <a:pt x="3816425" y="0"/>
                </a:lnTo>
                <a:lnTo>
                  <a:pt x="3816425" y="3816425"/>
                </a:lnTo>
                <a:lnTo>
                  <a:pt x="0" y="3816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766660" y="5687448"/>
          <a:ext cx="13634595" cy="4257674"/>
        </p:xfrm>
        <a:graphic>
          <a:graphicData uri="http://schemas.openxmlformats.org/drawingml/2006/table">
            <a:tbl>
              <a:tblPr/>
              <a:tblGrid>
                <a:gridCol w="272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6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6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7254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Sinh viên 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Mã sinh viên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Lớp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Khoa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Giáo viên hướng dẫn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37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Phạm Mạnh Cương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20210893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DCCNTT12.10.3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Công nghệ thông tin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Lương Thị Hồng 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37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Nguyễn Huy Hoàng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20210763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DCCNTT12.10.3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Công nghệ thông tin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Lương Thị Hồng 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37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Nguyễn Văn Tuấn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20210909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DCCNTT12.10.3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Công nghệ thông tin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Lương Thị Hồng 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4321374" y="773519"/>
            <a:ext cx="12937926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Arial" panose="020B0604020202020204" pitchFamily="34" charset="0"/>
                <a:ea typeface="Noto Sans Bold"/>
                <a:cs typeface="Arial" panose="020B0604020202020204" pitchFamily="34" charset="0"/>
                <a:sym typeface="Noto Sans Bold"/>
              </a:rPr>
              <a:t>TRƯỜNG ĐẠI HỌC CÔNG NGHỆ ĐÔNG 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19781" y="2295968"/>
            <a:ext cx="774412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Arial" panose="020B0604020202020204" pitchFamily="34" charset="0"/>
                <a:ea typeface="Noto Sans Bold"/>
                <a:cs typeface="Arial" panose="020B0604020202020204" pitchFamily="34" charset="0"/>
                <a:sym typeface="Noto Sans Bold"/>
              </a:rPr>
              <a:t>KHOA CÔNG NGHỆ THÔNG TIN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51322" y="3623118"/>
            <a:ext cx="9612582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Noto Sans Bold"/>
                <a:cs typeface="Arial" panose="020B0604020202020204" pitchFamily="34" charset="0"/>
                <a:sym typeface="Noto Sans Bold"/>
              </a:rPr>
              <a:t>XÂY DỰNG HỆ THỐNG NHẬN DIỆN BIỂN SỐ XE TỰ ĐỘNG BẰNG OPENCV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12474" y="844868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5357" y="2908936"/>
            <a:ext cx="7252186" cy="174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Kết quả thực nghiệm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0799" y="1138062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34376" y="1386171"/>
            <a:ext cx="9699992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Ảnh biển số bị mờ/nhiễu hoặc điều kiện ánh sáng yếu:</a:t>
            </a:r>
          </a:p>
          <a:p>
            <a:pPr marL="663416" lvl="1" indent="-331708" algn="l">
              <a:lnSpc>
                <a:spcPts val="3687"/>
              </a:lnSpc>
              <a:spcBef>
                <a:spcPct val="0"/>
              </a:spcBef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Độ chính xác giảm xuống còn 60-70%.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endParaRPr lang="en-US" sz="30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34376" y="390525"/>
            <a:ext cx="6198717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Nhận diện biển số xe:</a:t>
            </a:r>
          </a:p>
        </p:txBody>
      </p:sp>
      <p:sp>
        <p:nvSpPr>
          <p:cNvPr id="8" name="Freeform 8"/>
          <p:cNvSpPr/>
          <p:nvPr/>
        </p:nvSpPr>
        <p:spPr>
          <a:xfrm>
            <a:off x="9108423" y="2624421"/>
            <a:ext cx="8288025" cy="7088620"/>
          </a:xfrm>
          <a:custGeom>
            <a:avLst/>
            <a:gdLst/>
            <a:ahLst/>
            <a:cxnLst/>
            <a:rect l="l" t="t" r="r" b="b"/>
            <a:pathLst>
              <a:path w="8288025" h="7088620">
                <a:moveTo>
                  <a:pt x="0" y="0"/>
                </a:moveTo>
                <a:lnTo>
                  <a:pt x="8288024" y="0"/>
                </a:lnTo>
                <a:lnTo>
                  <a:pt x="8288024" y="7088619"/>
                </a:lnTo>
                <a:lnTo>
                  <a:pt x="0" y="7088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12474" y="844868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958933" y="2729196"/>
            <a:ext cx="8300367" cy="7019446"/>
          </a:xfrm>
          <a:custGeom>
            <a:avLst/>
            <a:gdLst/>
            <a:ahLst/>
            <a:cxnLst/>
            <a:rect l="l" t="t" r="r" b="b"/>
            <a:pathLst>
              <a:path w="8300367" h="7019446">
                <a:moveTo>
                  <a:pt x="0" y="0"/>
                </a:moveTo>
                <a:lnTo>
                  <a:pt x="8300367" y="0"/>
                </a:lnTo>
                <a:lnTo>
                  <a:pt x="8300367" y="7019446"/>
                </a:lnTo>
                <a:lnTo>
                  <a:pt x="0" y="7019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5357" y="2908936"/>
            <a:ext cx="7252186" cy="174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Kết quả thực nghiệm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30799" y="1138062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34376" y="1386171"/>
            <a:ext cx="9699992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Biển số đầy đủ ký tự:</a:t>
            </a:r>
          </a:p>
          <a:p>
            <a:pPr marL="663416" lvl="1" indent="-331708" algn="l">
              <a:lnSpc>
                <a:spcPts val="3687"/>
              </a:lnSpc>
              <a:spcBef>
                <a:spcPct val="0"/>
              </a:spcBef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Xác định chính xác mã tỉnh/thành phố.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endParaRPr lang="en-US" sz="30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34376" y="390525"/>
            <a:ext cx="688204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Nhận diện tỉnh/thành phố: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12474" y="844868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144000" y="2851786"/>
            <a:ext cx="8412607" cy="7119386"/>
          </a:xfrm>
          <a:custGeom>
            <a:avLst/>
            <a:gdLst/>
            <a:ahLst/>
            <a:cxnLst/>
            <a:rect l="l" t="t" r="r" b="b"/>
            <a:pathLst>
              <a:path w="8412607" h="7119386">
                <a:moveTo>
                  <a:pt x="0" y="0"/>
                </a:moveTo>
                <a:lnTo>
                  <a:pt x="8412607" y="0"/>
                </a:lnTo>
                <a:lnTo>
                  <a:pt x="8412607" y="7119386"/>
                </a:lnTo>
                <a:lnTo>
                  <a:pt x="0" y="7119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5357" y="2908936"/>
            <a:ext cx="7252186" cy="174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Kết quả thực nghiệm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30799" y="1138062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34376" y="1235393"/>
            <a:ext cx="10184018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Biển số mất một phần ký tự:</a:t>
            </a:r>
          </a:p>
          <a:p>
            <a:pPr marL="663416" lvl="1" indent="-331708" algn="l">
              <a:lnSpc>
                <a:spcPts val="3687"/>
              </a:lnSpc>
              <a:spcBef>
                <a:spcPct val="0"/>
              </a:spcBef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Sai lệch hoặc không nhận diện được mã tỉnh/thành phố.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endParaRPr lang="en-US" sz="30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34376" y="390525"/>
            <a:ext cx="688204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Nhận diện tỉnh/thành phố: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12474" y="844868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732985" y="2519794"/>
            <a:ext cx="8923430" cy="6520540"/>
          </a:xfrm>
          <a:custGeom>
            <a:avLst/>
            <a:gdLst/>
            <a:ahLst/>
            <a:cxnLst/>
            <a:rect l="l" t="t" r="r" b="b"/>
            <a:pathLst>
              <a:path w="8923430" h="6520540">
                <a:moveTo>
                  <a:pt x="0" y="0"/>
                </a:moveTo>
                <a:lnTo>
                  <a:pt x="8923431" y="0"/>
                </a:lnTo>
                <a:lnTo>
                  <a:pt x="8923431" y="6520540"/>
                </a:lnTo>
                <a:lnTo>
                  <a:pt x="0" y="6520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37" r="-13175"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5357" y="2908936"/>
            <a:ext cx="7252186" cy="174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Kết quả thực nghiệm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30799" y="1138062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34376" y="1309512"/>
            <a:ext cx="7336806" cy="44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Ảnh đầu vào: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34376" y="390525"/>
            <a:ext cx="688204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Minh họa kết quả: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12474" y="844868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902919" y="3785236"/>
            <a:ext cx="8392073" cy="4821627"/>
          </a:xfrm>
          <a:custGeom>
            <a:avLst/>
            <a:gdLst/>
            <a:ahLst/>
            <a:cxnLst/>
            <a:rect l="l" t="t" r="r" b="b"/>
            <a:pathLst>
              <a:path w="8392073" h="4821627">
                <a:moveTo>
                  <a:pt x="0" y="0"/>
                </a:moveTo>
                <a:lnTo>
                  <a:pt x="8392072" y="0"/>
                </a:lnTo>
                <a:lnTo>
                  <a:pt x="8392072" y="4821628"/>
                </a:lnTo>
                <a:lnTo>
                  <a:pt x="0" y="482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5357" y="2908936"/>
            <a:ext cx="7252186" cy="174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Kết quả thực nghiệm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30799" y="1138062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34376" y="1309512"/>
            <a:ext cx="9529159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Ảnh đã chọn ROI (Region of Interest):</a:t>
            </a:r>
          </a:p>
          <a:p>
            <a:pPr marL="663416" lvl="1" indent="-331708" algn="l">
              <a:lnSpc>
                <a:spcPts val="3687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Biển số được cắt gọn từ ảnh gốc, tập trung vào vùng có ký tự cần nhận diện.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endParaRPr lang="en-US" sz="30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34376" y="390525"/>
            <a:ext cx="688204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Minh họa kết quả: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12474" y="844868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893206" y="2585862"/>
            <a:ext cx="8544849" cy="7283466"/>
          </a:xfrm>
          <a:custGeom>
            <a:avLst/>
            <a:gdLst/>
            <a:ahLst/>
            <a:cxnLst/>
            <a:rect l="l" t="t" r="r" b="b"/>
            <a:pathLst>
              <a:path w="8544849" h="7283466">
                <a:moveTo>
                  <a:pt x="0" y="0"/>
                </a:moveTo>
                <a:lnTo>
                  <a:pt x="8544849" y="0"/>
                </a:lnTo>
                <a:lnTo>
                  <a:pt x="8544849" y="7283466"/>
                </a:lnTo>
                <a:lnTo>
                  <a:pt x="0" y="728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5357" y="2908936"/>
            <a:ext cx="7252186" cy="174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Kết quả thực nghiệm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30799" y="1138062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34376" y="1309512"/>
            <a:ext cx="9529159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Kết quả nhận diện ký tự:</a:t>
            </a:r>
          </a:p>
          <a:p>
            <a:pPr marL="663416" lvl="1" indent="-331708" algn="l">
              <a:lnSpc>
                <a:spcPts val="3687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Hệ thống xuất kết quả sau khi xử lý ảnh.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endParaRPr lang="en-US" sz="30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34376" y="390525"/>
            <a:ext cx="688204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Arial" panose="020B0604020202020204" pitchFamily="34" charset="0"/>
                <a:ea typeface="Muli Semi-Bold"/>
                <a:cs typeface="Arial" panose="020B0604020202020204" pitchFamily="34" charset="0"/>
                <a:sym typeface="Muli Semi-Bold"/>
              </a:rPr>
              <a:t>Minh họa kết quả: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9680" y="-1470403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447608" y="3387251"/>
            <a:ext cx="11392785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XIN CHÂN THÀNH CẢM ƠN!</a:t>
            </a:r>
          </a:p>
        </p:txBody>
      </p:sp>
      <p:sp>
        <p:nvSpPr>
          <p:cNvPr id="4" name="Freeform 4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91829" y="3551660"/>
            <a:ext cx="1062294" cy="106229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4300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1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649443" y="3409275"/>
            <a:ext cx="1347065" cy="1347065"/>
          </a:xfrm>
          <a:custGeom>
            <a:avLst/>
            <a:gdLst/>
            <a:ahLst/>
            <a:cxnLst/>
            <a:rect l="l" t="t" r="r" b="b"/>
            <a:pathLst>
              <a:path w="1347065" h="1347065">
                <a:moveTo>
                  <a:pt x="0" y="0"/>
                </a:moveTo>
                <a:lnTo>
                  <a:pt x="1347065" y="0"/>
                </a:lnTo>
                <a:lnTo>
                  <a:pt x="1347065" y="1347064"/>
                </a:lnTo>
                <a:lnTo>
                  <a:pt x="0" y="1347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01385" y="1000084"/>
            <a:ext cx="765791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720"/>
              </a:lnSpc>
              <a:spcBef>
                <a:spcPct val="0"/>
              </a:spcBef>
            </a:pPr>
            <a:r>
              <a:rPr lang="en-US" sz="5600" b="1" spc="-84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Nội dụng trình bày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91829" y="5731529"/>
            <a:ext cx="1062294" cy="106229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4300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49443" y="5589143"/>
            <a:ext cx="1347065" cy="1347065"/>
          </a:xfrm>
          <a:custGeom>
            <a:avLst/>
            <a:gdLst/>
            <a:ahLst/>
            <a:cxnLst/>
            <a:rect l="l" t="t" r="r" b="b"/>
            <a:pathLst>
              <a:path w="1347065" h="1347065">
                <a:moveTo>
                  <a:pt x="0" y="0"/>
                </a:moveTo>
                <a:lnTo>
                  <a:pt x="1347065" y="0"/>
                </a:lnTo>
                <a:lnTo>
                  <a:pt x="1347065" y="1347065"/>
                </a:lnTo>
                <a:lnTo>
                  <a:pt x="0" y="1347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875959" y="7769012"/>
            <a:ext cx="1062294" cy="106229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4300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3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733573" y="7626627"/>
            <a:ext cx="1347065" cy="1347065"/>
          </a:xfrm>
          <a:custGeom>
            <a:avLst/>
            <a:gdLst/>
            <a:ahLst/>
            <a:cxnLst/>
            <a:rect l="l" t="t" r="r" b="b"/>
            <a:pathLst>
              <a:path w="1347065" h="1347065">
                <a:moveTo>
                  <a:pt x="0" y="0"/>
                </a:moveTo>
                <a:lnTo>
                  <a:pt x="1347065" y="0"/>
                </a:lnTo>
                <a:lnTo>
                  <a:pt x="1347065" y="1347065"/>
                </a:lnTo>
                <a:lnTo>
                  <a:pt x="0" y="1347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70129" y="3342600"/>
            <a:ext cx="366407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Cơ sở lý thuyết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85999" y="5522468"/>
            <a:ext cx="472886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Xây dựng chương trình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70129" y="7554642"/>
            <a:ext cx="27025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Thực nghiệm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70129" y="4172585"/>
            <a:ext cx="615582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Lý thuyết và cơ sở nghiên cứu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85999" y="6350509"/>
            <a:ext cx="74571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Giải pháp đề xuất giải quyết bài toán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70129" y="8393302"/>
            <a:ext cx="40237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" panose="020B0604020202020204" pitchFamily="34" charset="0"/>
                <a:ea typeface="Noto Serif Display"/>
                <a:cs typeface="Arial" panose="020B0604020202020204" pitchFamily="34" charset="0"/>
                <a:sym typeface="Noto Serif Display"/>
              </a:rPr>
              <a:t>Kết quả và đánh giá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9680" y="-1470403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447608" y="4034951"/>
            <a:ext cx="1139278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Cơ sở lý thuyết</a:t>
            </a:r>
          </a:p>
        </p:txBody>
      </p:sp>
      <p:sp>
        <p:nvSpPr>
          <p:cNvPr id="4" name="Freeform 4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132072" y="5954663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513059" y="1028700"/>
            <a:ext cx="4746241" cy="689105"/>
            <a:chOff x="0" y="0"/>
            <a:chExt cx="6328321" cy="9188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28321" cy="918807"/>
            </a:xfrm>
            <a:prstGeom prst="rect">
              <a:avLst/>
            </a:prstGeom>
            <a:solidFill>
              <a:srgbClr val="F24300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41714" y="145079"/>
              <a:ext cx="5627521" cy="581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5"/>
                </a:lnSpc>
                <a:spcBef>
                  <a:spcPct val="0"/>
                </a:spcBef>
              </a:pPr>
              <a:r>
                <a:rPr lang="en-US" sz="2625">
                  <a:solidFill>
                    <a:srgbClr val="FFFFFF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CƠ SỞ LÝ THUYẾT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6810375"/>
            <a:ext cx="5116777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Khái niệm biển số xe</a:t>
            </a:r>
          </a:p>
        </p:txBody>
      </p:sp>
      <p:sp>
        <p:nvSpPr>
          <p:cNvPr id="7" name="Freeform 7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9" name="AutoShape 9"/>
          <p:cNvSpPr/>
          <p:nvPr/>
        </p:nvSpPr>
        <p:spPr>
          <a:xfrm>
            <a:off x="7273324" y="2168977"/>
            <a:ext cx="9985976" cy="6070638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40011" y="3146651"/>
            <a:ext cx="8788884" cy="420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7"/>
              </a:lnSpc>
              <a:spcBef>
                <a:spcPct val="0"/>
              </a:spcBef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- Biển số xe cơ giới: Biển kiểm soát xe được cơ quan công an hoặc Bộ Quốc phòng cấp.</a:t>
            </a:r>
          </a:p>
          <a:p>
            <a:pPr algn="just">
              <a:lnSpc>
                <a:spcPts val="3687"/>
              </a:lnSpc>
              <a:spcBef>
                <a:spcPct val="0"/>
              </a:spcBef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- Kích thước:</a:t>
            </a:r>
          </a:p>
          <a:p>
            <a:pPr marL="663416" lvl="1" indent="-331708" algn="just">
              <a:lnSpc>
                <a:spcPts val="3687"/>
              </a:lnSpc>
              <a:spcBef>
                <a:spcPct val="0"/>
              </a:spcBef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Loại dài: 110mm x 470mm.</a:t>
            </a:r>
          </a:p>
          <a:p>
            <a:pPr marL="663416" lvl="1" indent="-331708" algn="just">
              <a:lnSpc>
                <a:spcPts val="3687"/>
              </a:lnSpc>
              <a:spcBef>
                <a:spcPct val="0"/>
              </a:spcBef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Loại ngắn: 200mm x 280mm.</a:t>
            </a:r>
          </a:p>
          <a:p>
            <a:pPr algn="just">
              <a:lnSpc>
                <a:spcPts val="3687"/>
              </a:lnSpc>
              <a:spcBef>
                <a:spcPct val="0"/>
              </a:spcBef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- Chức năng: Xác định danh tính, địa phương quản lý, hỗ trợ an ninh, giao thông.</a:t>
            </a:r>
          </a:p>
          <a:p>
            <a:pPr algn="just">
              <a:lnSpc>
                <a:spcPts val="3687"/>
              </a:lnSpc>
              <a:spcBef>
                <a:spcPct val="0"/>
              </a:spcBef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- Thông tin trên biển số: Chữ, số, Quốc huy Việt Nam (dập nổi).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132072" y="5954663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513059" y="1028700"/>
            <a:ext cx="4746241" cy="689105"/>
            <a:chOff x="0" y="0"/>
            <a:chExt cx="6328321" cy="9188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28321" cy="918807"/>
            </a:xfrm>
            <a:prstGeom prst="rect">
              <a:avLst/>
            </a:prstGeom>
            <a:solidFill>
              <a:srgbClr val="F24300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41714" y="145079"/>
              <a:ext cx="5627521" cy="581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5"/>
                </a:lnSpc>
                <a:spcBef>
                  <a:spcPct val="0"/>
                </a:spcBef>
              </a:pPr>
              <a:r>
                <a:rPr lang="en-US" sz="2625">
                  <a:solidFill>
                    <a:srgbClr val="FFFFFF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CƠ SỞ LÝ THUYẾT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8781" y="6810375"/>
            <a:ext cx="5724719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Xử lý ảnh và OpenCV</a:t>
            </a:r>
          </a:p>
        </p:txBody>
      </p:sp>
      <p:sp>
        <p:nvSpPr>
          <p:cNvPr id="7" name="Freeform 7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9" name="AutoShape 9"/>
          <p:cNvSpPr/>
          <p:nvPr/>
        </p:nvSpPr>
        <p:spPr>
          <a:xfrm>
            <a:off x="7273324" y="2168977"/>
            <a:ext cx="9985976" cy="6070638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71870" y="2831698"/>
            <a:ext cx="8788884" cy="5207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416" lvl="1" indent="-331708" algn="just">
              <a:lnSpc>
                <a:spcPts val="4609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Xử lý ảnh: Phân tích, cải thiện chất lượng và nhận dạng đối tượng.</a:t>
            </a:r>
          </a:p>
          <a:p>
            <a:pPr marL="1326833" lvl="2" indent="-442278" algn="just">
              <a:lnSpc>
                <a:spcPts val="4609"/>
              </a:lnSpc>
              <a:buFont typeface="Arial"/>
              <a:buChar char="⚬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Ứng dụng: Nhận dạng biển số xe, khuôn mặt, chỉnh sửa ảnh, nén ảnh.</a:t>
            </a:r>
          </a:p>
          <a:p>
            <a:pPr marL="663416" lvl="1" indent="-331708" algn="just">
              <a:lnSpc>
                <a:spcPts val="4609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OpenCV: Thư viện mã nguồn mở mạnh mẽ, hỗ trợ đa nền tảng.</a:t>
            </a:r>
          </a:p>
          <a:p>
            <a:pPr marL="1326833" lvl="2" indent="-442278" algn="just">
              <a:lnSpc>
                <a:spcPts val="4609"/>
              </a:lnSpc>
              <a:buFont typeface="Arial"/>
              <a:buChar char="⚬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Ứng dụng: Nhận dạng ảnh, xử lý hình ảnh, thực tế ảo, phục hồi video.</a:t>
            </a:r>
          </a:p>
          <a:p>
            <a:pPr algn="just">
              <a:lnSpc>
                <a:spcPts val="4609"/>
              </a:lnSpc>
            </a:pPr>
            <a:endParaRPr lang="en-US" sz="30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132072" y="5954663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513059" y="1028700"/>
            <a:ext cx="4746241" cy="689105"/>
            <a:chOff x="0" y="0"/>
            <a:chExt cx="6328321" cy="9188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28321" cy="918807"/>
            </a:xfrm>
            <a:prstGeom prst="rect">
              <a:avLst/>
            </a:prstGeom>
            <a:solidFill>
              <a:srgbClr val="F24300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41714" y="145079"/>
              <a:ext cx="5627521" cy="581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5"/>
                </a:lnSpc>
                <a:spcBef>
                  <a:spcPct val="0"/>
                </a:spcBef>
              </a:pPr>
              <a:r>
                <a:rPr lang="en-US" sz="2625">
                  <a:solidFill>
                    <a:srgbClr val="FFFFFF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CƠ SỞ LÝ THUYẾT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8781" y="5591175"/>
            <a:ext cx="5724719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Phát hiện và tách biển số xe</a:t>
            </a:r>
          </a:p>
        </p:txBody>
      </p:sp>
      <p:sp>
        <p:nvSpPr>
          <p:cNvPr id="7" name="Freeform 7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9" name="AutoShape 9"/>
          <p:cNvSpPr/>
          <p:nvPr/>
        </p:nvSpPr>
        <p:spPr>
          <a:xfrm>
            <a:off x="6233423" y="2168977"/>
            <a:ext cx="11473834" cy="757449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68044" y="2858887"/>
            <a:ext cx="10391256" cy="688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59"/>
              </a:lnSpc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- Chuyển ảnh xám</a:t>
            </a:r>
          </a:p>
          <a:p>
            <a:pPr marL="425932" lvl="1" indent="-212966" algn="just">
              <a:lnSpc>
                <a:spcPts val="2959"/>
              </a:lnSpc>
              <a:buFont typeface="Arial"/>
              <a:buChar char="•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Ảnh xám: 256 mức xám, đơn giản hóa thông tin, tăng tốc độ xử lý.</a:t>
            </a:r>
          </a:p>
          <a:p>
            <a:pPr marL="425932" lvl="1" indent="-212966" algn="just">
              <a:lnSpc>
                <a:spcPts val="2959"/>
              </a:lnSpc>
              <a:buFont typeface="Arial"/>
              <a:buChar char="•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Chuyển đổi từ không gian màu HSV giúp giảm ảnh hưởng của ánh sáng môi trường.</a:t>
            </a:r>
          </a:p>
          <a:p>
            <a:pPr algn="just">
              <a:lnSpc>
                <a:spcPts val="2959"/>
              </a:lnSpc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- Giảm nhiễu bằng bộ lọc Gauss</a:t>
            </a:r>
          </a:p>
          <a:p>
            <a:pPr marL="425932" lvl="1" indent="-212966" algn="just">
              <a:lnSpc>
                <a:spcPts val="2959"/>
              </a:lnSpc>
              <a:buFont typeface="Arial"/>
              <a:buChar char="•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Bộ lọc Gaussian: Làm mờ ảnh, loại bỏ nhiễu dựa trên trọng số từ hàm Gaussian.</a:t>
            </a:r>
          </a:p>
          <a:p>
            <a:pPr algn="just">
              <a:lnSpc>
                <a:spcPts val="2959"/>
              </a:lnSpc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- Phát hiện cạnh bằng Canny</a:t>
            </a:r>
          </a:p>
          <a:p>
            <a:pPr marL="425932" lvl="1" indent="-212966" algn="just">
              <a:lnSpc>
                <a:spcPts val="2959"/>
              </a:lnSpc>
              <a:buFont typeface="Arial"/>
              <a:buChar char="•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4 bước:</a:t>
            </a:r>
          </a:p>
          <a:p>
            <a:pPr marL="851865" lvl="2" indent="-283955" algn="just">
              <a:lnSpc>
                <a:spcPts val="2959"/>
              </a:lnSpc>
              <a:buFont typeface="Arial"/>
              <a:buChar char="⚬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Giảm nhiễu.</a:t>
            </a:r>
          </a:p>
          <a:p>
            <a:pPr marL="851865" lvl="2" indent="-283955" algn="just">
              <a:lnSpc>
                <a:spcPts val="2959"/>
              </a:lnSpc>
              <a:buFont typeface="Arial"/>
              <a:buChar char="⚬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Tính toán gradient.</a:t>
            </a:r>
          </a:p>
          <a:p>
            <a:pPr marL="851865" lvl="2" indent="-283955" algn="just">
              <a:lnSpc>
                <a:spcPts val="2959"/>
              </a:lnSpc>
              <a:buFont typeface="Arial"/>
              <a:buChar char="⚬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Loại bỏ điểm không cực đại.</a:t>
            </a:r>
          </a:p>
          <a:p>
            <a:pPr marL="851865" lvl="2" indent="-283955" algn="just">
              <a:lnSpc>
                <a:spcPts val="2959"/>
              </a:lnSpc>
              <a:buFont typeface="Arial"/>
              <a:buChar char="⚬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Lọc ngưỡng kép (double threshold).</a:t>
            </a:r>
          </a:p>
          <a:p>
            <a:pPr algn="just">
              <a:lnSpc>
                <a:spcPts val="2959"/>
              </a:lnSpc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- Lọc biển số bằng Contour</a:t>
            </a:r>
          </a:p>
          <a:p>
            <a:pPr marL="425932" lvl="1" indent="-212966" algn="just">
              <a:lnSpc>
                <a:spcPts val="2959"/>
              </a:lnSpc>
              <a:buFont typeface="Arial"/>
              <a:buChar char="•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Sử dụng thuật toán Suzuki’s Tracing để xác định đường biên.</a:t>
            </a:r>
          </a:p>
          <a:p>
            <a:pPr marL="425932" lvl="1" indent="-212966" algn="just">
              <a:lnSpc>
                <a:spcPts val="2959"/>
              </a:lnSpc>
              <a:buFont typeface="Arial"/>
              <a:buChar char="•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Tiêu chí lọc:</a:t>
            </a:r>
          </a:p>
          <a:p>
            <a:pPr marL="851865" lvl="2" indent="-283955" algn="just">
              <a:lnSpc>
                <a:spcPts val="2959"/>
              </a:lnSpc>
              <a:buFont typeface="Arial"/>
              <a:buChar char="⚬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Hình đa giác 4 cạnh.</a:t>
            </a:r>
          </a:p>
          <a:p>
            <a:pPr marL="851865" lvl="2" indent="-283955" algn="just">
              <a:lnSpc>
                <a:spcPts val="2959"/>
              </a:lnSpc>
              <a:buFont typeface="Arial"/>
              <a:buChar char="⚬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Tỷ lệ cao/rộng và diện tích phù hợp.</a:t>
            </a:r>
          </a:p>
          <a:p>
            <a:pPr marL="851865" lvl="2" indent="-283955" algn="just">
              <a:lnSpc>
                <a:spcPts val="2959"/>
              </a:lnSpc>
              <a:buFont typeface="Arial"/>
              <a:buChar char="⚬"/>
            </a:pPr>
            <a:r>
              <a:rPr lang="en-US" sz="19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Cắt ảnh biển số để nhận dạng ký tự.</a:t>
            </a:r>
          </a:p>
          <a:p>
            <a:pPr algn="just">
              <a:lnSpc>
                <a:spcPts val="2959"/>
              </a:lnSpc>
            </a:pPr>
            <a:endParaRPr lang="en-US" sz="19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132072" y="5954663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513059" y="1028700"/>
            <a:ext cx="4746241" cy="689105"/>
            <a:chOff x="0" y="0"/>
            <a:chExt cx="6328321" cy="9188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28321" cy="918807"/>
            </a:xfrm>
            <a:prstGeom prst="rect">
              <a:avLst/>
            </a:prstGeom>
            <a:solidFill>
              <a:srgbClr val="F24300"/>
            </a:solid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41714" y="145079"/>
              <a:ext cx="5627521" cy="581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5"/>
                </a:lnSpc>
                <a:spcBef>
                  <a:spcPct val="0"/>
                </a:spcBef>
              </a:pPr>
              <a:r>
                <a:rPr lang="en-US" sz="2625">
                  <a:solidFill>
                    <a:srgbClr val="FFFFFF"/>
                  </a:solidFill>
                  <a:latin typeface="Arial" panose="020B0604020202020204" pitchFamily="34" charset="0"/>
                  <a:ea typeface="Muli"/>
                  <a:cs typeface="Arial" panose="020B0604020202020204" pitchFamily="34" charset="0"/>
                  <a:sym typeface="Muli"/>
                </a:rPr>
                <a:t>CƠ SỞ LÝ THUYẾT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8781" y="6810375"/>
            <a:ext cx="5724719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Arial" panose="020B0604020202020204" pitchFamily="34" charset="0"/>
                <a:ea typeface="Muli Bold"/>
                <a:cs typeface="Arial" panose="020B0604020202020204" pitchFamily="34" charset="0"/>
                <a:sym typeface="Muli Bold"/>
              </a:rPr>
              <a:t>Nhận diện ký tự</a:t>
            </a:r>
          </a:p>
        </p:txBody>
      </p:sp>
      <p:sp>
        <p:nvSpPr>
          <p:cNvPr id="7" name="Freeform 7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  <p:sp>
        <p:nvSpPr>
          <p:cNvPr id="9" name="AutoShape 9"/>
          <p:cNvSpPr/>
          <p:nvPr/>
        </p:nvSpPr>
        <p:spPr>
          <a:xfrm>
            <a:off x="7273324" y="2168977"/>
            <a:ext cx="9985976" cy="6070638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71870" y="3055677"/>
            <a:ext cx="8788884" cy="462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416" lvl="1" indent="-331708" algn="l">
              <a:lnSpc>
                <a:spcPts val="4609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Sử dụng kỹ thuật nhận dạng ký tự quang học (OCR).</a:t>
            </a:r>
          </a:p>
          <a:p>
            <a:pPr marL="663416" lvl="1" indent="-331708" algn="l">
              <a:lnSpc>
                <a:spcPts val="4609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Tiền xử lý:</a:t>
            </a:r>
          </a:p>
          <a:p>
            <a:pPr marL="1326833" lvl="2" indent="-442278" algn="l">
              <a:lnSpc>
                <a:spcPts val="4609"/>
              </a:lnSpc>
              <a:buFont typeface="Arial"/>
              <a:buChar char="⚬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Chuyển ảnh nhị phân.</a:t>
            </a:r>
          </a:p>
          <a:p>
            <a:pPr marL="1326833" lvl="2" indent="-442278" algn="l">
              <a:lnSpc>
                <a:spcPts val="4609"/>
              </a:lnSpc>
              <a:buFont typeface="Arial"/>
              <a:buChar char="⚬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Lọc và cắt ký tự.</a:t>
            </a:r>
          </a:p>
          <a:p>
            <a:pPr marL="1326833" lvl="2" indent="-442278" algn="l">
              <a:lnSpc>
                <a:spcPts val="4609"/>
              </a:lnSpc>
              <a:buFont typeface="Arial"/>
              <a:buChar char="⚬"/>
            </a:pPr>
            <a:r>
              <a:rPr lang="en-US" sz="3072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Mô hình OCR: Nhận diện ký tự và kiểm tra tính chính xác.</a:t>
            </a:r>
          </a:p>
          <a:p>
            <a:pPr algn="l">
              <a:lnSpc>
                <a:spcPts val="4609"/>
              </a:lnSpc>
            </a:pPr>
            <a:endParaRPr lang="en-US" sz="3072">
              <a:solidFill>
                <a:srgbClr val="000000"/>
              </a:solidFill>
              <a:latin typeface="Arial" panose="020B0604020202020204" pitchFamily="34" charset="0"/>
              <a:ea typeface="Muli"/>
              <a:cs typeface="Arial" panose="020B0604020202020204" pitchFamily="34" charset="0"/>
              <a:sym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9680" y="-1470403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447608" y="4034951"/>
            <a:ext cx="1139278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Xây dựng chương trình</a:t>
            </a:r>
          </a:p>
        </p:txBody>
      </p:sp>
      <p:sp>
        <p:nvSpPr>
          <p:cNvPr id="4" name="Freeform 4"/>
          <p:cNvSpPr/>
          <p:nvPr/>
        </p:nvSpPr>
        <p:spPr>
          <a:xfrm>
            <a:off x="688781" y="825952"/>
            <a:ext cx="1343025" cy="1343025"/>
          </a:xfrm>
          <a:custGeom>
            <a:avLst/>
            <a:gdLst/>
            <a:ahLst/>
            <a:cxnLst/>
            <a:rect l="l" t="t" r="r" b="b"/>
            <a:pathLst>
              <a:path w="1343025" h="1343025">
                <a:moveTo>
                  <a:pt x="0" y="0"/>
                </a:moveTo>
                <a:lnTo>
                  <a:pt x="1343025" y="0"/>
                </a:lnTo>
                <a:lnTo>
                  <a:pt x="1343025" y="1343025"/>
                </a:lnTo>
                <a:lnTo>
                  <a:pt x="0" y="134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07106" y="1119146"/>
            <a:ext cx="26897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rial" panose="020B0604020202020204" pitchFamily="34" charset="0"/>
                <a:ea typeface="Muli"/>
                <a:cs typeface="Arial" panose="020B0604020202020204" pitchFamily="34" charset="0"/>
                <a:sym typeface="Muli"/>
              </a:rPr>
              <a:t>Trường đại học Công nghệ Đông Á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1656</Words>
  <Application>Microsoft Office PowerPoint</Application>
  <PresentationFormat>Tùy chỉnh</PresentationFormat>
  <Paragraphs>222</Paragraphs>
  <Slides>26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26</vt:i4>
      </vt:variant>
    </vt:vector>
  </HeadingPairs>
  <TitlesOfParts>
    <vt:vector size="31" baseType="lpstr">
      <vt:lpstr>Asap</vt:lpstr>
      <vt:lpstr>Arial</vt:lpstr>
      <vt:lpstr>Calibri</vt:lpstr>
      <vt:lpstr>Asap Bold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dung đoạn văn bản của bạn</dc:title>
  <cp:lastModifiedBy>Hoàng Nguyễn</cp:lastModifiedBy>
  <cp:revision>4</cp:revision>
  <dcterms:created xsi:type="dcterms:W3CDTF">2006-08-16T00:00:00Z</dcterms:created>
  <dcterms:modified xsi:type="dcterms:W3CDTF">2024-12-08T21:10:35Z</dcterms:modified>
  <dc:identifier>DAGYlAKuKW8</dc:identifier>
</cp:coreProperties>
</file>